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64" r:id="rId4"/>
    <p:sldId id="265" r:id="rId5"/>
    <p:sldId id="266" r:id="rId6"/>
    <p:sldId id="259" r:id="rId7"/>
    <p:sldId id="261" r:id="rId8"/>
    <p:sldId id="262" r:id="rId9"/>
    <p:sldId id="263" r:id="rId10"/>
    <p:sldId id="267" r:id="rId11"/>
    <p:sldId id="260" r:id="rId1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62A246-BDB0-41F1-A020-AC466A5FF730}" v="1559" dt="2020-01-23T13:03:59.8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>
        <p:scale>
          <a:sx n="100" d="100"/>
          <a:sy n="100" d="100"/>
        </p:scale>
        <p:origin x="762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61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659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25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39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953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513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29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802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36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32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212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56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draw.io/#G1t-efXvG0K9IApyopBYDHvNEA1h0N8wub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2C641A-341F-4F09-B96E-429C791902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6357"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461897" y="-384048"/>
            <a:ext cx="9418320" cy="4041648"/>
          </a:xfrm>
        </p:spPr>
        <p:txBody>
          <a:bodyPr>
            <a:normAutofit/>
          </a:bodyPr>
          <a:lstStyle/>
          <a:p>
            <a:r>
              <a:rPr lang="pl-PL" sz="8000" b="1" dirty="0">
                <a:latin typeface="Arial"/>
                <a:cs typeface="Calibri Light"/>
              </a:rPr>
              <a:t>Dice</a:t>
            </a:r>
            <a:r>
              <a:rPr lang="pl-PL" sz="8000" b="1">
                <a:latin typeface="Arial"/>
                <a:cs typeface="Calibri Light"/>
              </a:rPr>
              <a:t> Poker</a:t>
            </a:r>
            <a:endParaRPr lang="pl-PL" sz="8000">
              <a:latin typeface="Arial"/>
              <a:cs typeface="Calibri Light" panose="020F0302020204030204"/>
            </a:endParaRP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661922" y="4010025"/>
            <a:ext cx="9418320" cy="1691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l-PL" dirty="0">
                <a:solidFill>
                  <a:schemeClr val="tx1"/>
                </a:solidFill>
              </a:rPr>
              <a:t>Tomasz Leszczyński, Rafał </a:t>
            </a:r>
            <a:r>
              <a:rPr lang="pl-PL">
                <a:solidFill>
                  <a:schemeClr val="tx1"/>
                </a:solidFill>
              </a:rPr>
              <a:t>Milczarski</a:t>
            </a:r>
            <a:r>
              <a:rPr lang="pl-PL" dirty="0">
                <a:solidFill>
                  <a:schemeClr val="tx1"/>
                </a:solidFill>
              </a:rPr>
              <a:t> &amp; Arkadiusz Kowalczyk</a:t>
            </a:r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CAA01B3-CEC7-4847-88B5-B628E0353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>
                <a:solidFill>
                  <a:schemeClr val="bg1"/>
                </a:solidFill>
                <a:latin typeface="Selawik Light"/>
                <a:cs typeface="Calibri Light"/>
              </a:rPr>
              <a:t>Artificial Intelligence in Dice Poker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D088A04A-E096-4659-BA9A-99B52475F7AF}"/>
              </a:ext>
            </a:extLst>
          </p:cNvPr>
          <p:cNvSpPr txBox="1"/>
          <p:nvPr/>
        </p:nvSpPr>
        <p:spPr>
          <a:xfrm>
            <a:off x="2238375" y="2971800"/>
            <a:ext cx="1111567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3200" dirty="0">
                <a:solidFill>
                  <a:schemeClr val="bg1"/>
                </a:solidFill>
                <a:latin typeface="Selawik Light"/>
                <a:cs typeface="Calibri"/>
              </a:rPr>
              <a:t>Figure weight = figure probability </a:t>
            </a:r>
            <a:r>
              <a:rPr lang="pl-PL" sz="3200">
                <a:solidFill>
                  <a:schemeClr val="bg1"/>
                </a:solidFill>
                <a:latin typeface="Selawik Light"/>
                <a:cs typeface="Calibri"/>
              </a:rPr>
              <a:t>* max points</a:t>
            </a:r>
            <a:endParaRPr lang="pl-PL" sz="3200" dirty="0">
              <a:solidFill>
                <a:schemeClr val="bg1"/>
              </a:solidFill>
              <a:latin typeface="Selawik Light"/>
              <a:cs typeface="Calibri"/>
            </a:endParaRPr>
          </a:p>
          <a:p>
            <a:endParaRPr lang="pl-PL" sz="3200" dirty="0">
              <a:solidFill>
                <a:schemeClr val="bg1"/>
              </a:solidFill>
              <a:latin typeface="Selawik Light"/>
              <a:cs typeface="Calibri"/>
            </a:endParaRPr>
          </a:p>
          <a:p>
            <a:r>
              <a:rPr lang="pl-PL" sz="3200">
                <a:solidFill>
                  <a:schemeClr val="bg1"/>
                </a:solidFill>
                <a:latin typeface="Selawik Light"/>
                <a:cs typeface="Calibri"/>
              </a:rPr>
              <a:t>Coefficient = (points / probability) / max points</a:t>
            </a:r>
            <a:endParaRPr lang="pl-PL" sz="3200" dirty="0">
              <a:solidFill>
                <a:schemeClr val="bg1"/>
              </a:solidFill>
              <a:latin typeface="Selawik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0223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90D5DE8-F441-4BB3-B6E1-FA3DF1570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225" y="508000"/>
            <a:ext cx="10515600" cy="1325563"/>
          </a:xfrm>
        </p:spPr>
        <p:txBody>
          <a:bodyPr/>
          <a:lstStyle/>
          <a:p>
            <a:pPr algn="ctr"/>
            <a:r>
              <a:rPr lang="pl-PL" b="1">
                <a:solidFill>
                  <a:schemeClr val="bg1"/>
                </a:solidFill>
                <a:cs typeface="Calibri Light"/>
              </a:rPr>
              <a:t>O</a:t>
            </a:r>
            <a:r>
              <a:rPr lang="pl-PL" b="1">
                <a:solidFill>
                  <a:schemeClr val="bg1"/>
                </a:solidFill>
                <a:latin typeface="Selawik Light"/>
                <a:cs typeface="Calibri Light"/>
              </a:rPr>
              <a:t>UR GITHUBS AND CONTACT 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CE351672-2BA5-4832-9672-1D695125B26C}"/>
              </a:ext>
            </a:extLst>
          </p:cNvPr>
          <p:cNvSpPr txBox="1"/>
          <p:nvPr/>
        </p:nvSpPr>
        <p:spPr>
          <a:xfrm>
            <a:off x="228600" y="2209800"/>
            <a:ext cx="12934950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Tomasz Leszczyński - 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tomaszleszczynski1980</a:t>
            </a: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, 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lin.fowen@gmail.com</a:t>
            </a:r>
          </a:p>
          <a:p>
            <a:pPr marL="285750" indent="-285750">
              <a:buFont typeface="Arial,Sans-Serif"/>
              <a:buChar char="•"/>
            </a:pPr>
            <a:endParaRPr lang="pl-PL" sz="2800" b="1" dirty="0">
              <a:latin typeface="Selawik Light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  Rafał Milczarski – 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Ramilcz</a:t>
            </a:r>
            <a:r>
              <a:rPr lang="pl-PL" sz="2800" b="1" dirty="0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,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 ramilcz@gmail.com</a:t>
            </a:r>
            <a:endParaRPr lang="pl-PL" sz="2800">
              <a:solidFill>
                <a:srgbClr val="000000"/>
              </a:solidFill>
              <a:latin typeface="Selawik Light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endParaRPr lang="pl-PL" sz="2800" b="1" dirty="0">
              <a:solidFill>
                <a:schemeClr val="bg1"/>
              </a:solidFill>
              <a:latin typeface="Selawik Light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Arkadiusz Kowalczyk -</a:t>
            </a:r>
            <a:r>
              <a:rPr lang="pl-PL" sz="2800" b="1" dirty="0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 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arkadiuszkowalczyk061</a:t>
            </a:r>
            <a:r>
              <a:rPr lang="pl-PL" sz="2800" b="1">
                <a:solidFill>
                  <a:schemeClr val="bg1"/>
                </a:solidFill>
                <a:latin typeface="Selawik Light"/>
                <a:ea typeface="+mn-lt"/>
                <a:cs typeface="+mn-lt"/>
              </a:rPr>
              <a:t>,</a:t>
            </a:r>
            <a:r>
              <a:rPr lang="pl-PL" sz="2800" b="1" dirty="0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 </a:t>
            </a:r>
            <a:r>
              <a:rPr lang="pl-PL" sz="2800" b="1">
                <a:solidFill>
                  <a:srgbClr val="FF7700"/>
                </a:solidFill>
                <a:latin typeface="Selawik Light"/>
                <a:ea typeface="+mn-lt"/>
                <a:cs typeface="+mn-lt"/>
              </a:rPr>
              <a:t>akowalczyk061@gmail.com</a:t>
            </a:r>
            <a:endParaRPr lang="pl-PL" sz="2800" b="1">
              <a:solidFill>
                <a:srgbClr val="FF7700"/>
              </a:solidFill>
              <a:latin typeface="Selawik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457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3F3A1CE-D4B2-4173-A0B3-2FFDAB1EE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413994"/>
            <a:ext cx="10058400" cy="1371600"/>
          </a:xfrm>
        </p:spPr>
        <p:txBody>
          <a:bodyPr/>
          <a:lstStyle/>
          <a:p>
            <a:pPr algn="ctr"/>
            <a:r>
              <a:rPr lang="pl-PL" sz="5400" b="1" err="1">
                <a:solidFill>
                  <a:schemeClr val="bg1"/>
                </a:solidFill>
                <a:latin typeface="Selawik Light"/>
                <a:cs typeface="Times New Roman"/>
              </a:rPr>
              <a:t>What's</a:t>
            </a:r>
            <a:r>
              <a:rPr lang="pl-PL" sz="5400" b="1" dirty="0">
                <a:solidFill>
                  <a:schemeClr val="bg1"/>
                </a:solidFill>
                <a:latin typeface="Selawik Light"/>
                <a:cs typeface="Times New Roman"/>
              </a:rPr>
              <a:t> </a:t>
            </a:r>
            <a:r>
              <a:rPr lang="pl-PL" sz="5400" b="1" err="1">
                <a:solidFill>
                  <a:schemeClr val="bg1"/>
                </a:solidFill>
                <a:latin typeface="Selawik Light"/>
                <a:cs typeface="Times New Roman"/>
              </a:rPr>
              <a:t>new</a:t>
            </a:r>
            <a:r>
              <a:rPr lang="pl-PL" sz="5400" b="1">
                <a:solidFill>
                  <a:schemeClr val="bg1"/>
                </a:solidFill>
                <a:latin typeface="Selawik Light"/>
                <a:cs typeface="Times New Roman"/>
              </a:rPr>
              <a:t>?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B35EB7F8-F516-46AA-93AE-45D1E350DC7B}"/>
              </a:ext>
            </a:extLst>
          </p:cNvPr>
          <p:cNvSpPr txBox="1"/>
          <p:nvPr/>
        </p:nvSpPr>
        <p:spPr>
          <a:xfrm>
            <a:off x="701221" y="2403928"/>
            <a:ext cx="7983763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PvAI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 </a:t>
            </a: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mode</a:t>
            </a:r>
            <a:endParaRPr lang="pl-PL" sz="3200" dirty="0">
              <a:solidFill>
                <a:schemeClr val="bg1"/>
              </a:solidFill>
              <a:latin typeface="Selawik Light"/>
              <a:cs typeface="Courier New"/>
            </a:endParaRPr>
          </a:p>
          <a:p>
            <a:pPr marL="285750" indent="-285750">
              <a:buFont typeface="Arial"/>
              <a:buChar char="•"/>
            </a:pPr>
            <a:endParaRPr lang="pl-PL" sz="3200" dirty="0">
              <a:solidFill>
                <a:schemeClr val="bg1"/>
              </a:solidFill>
              <a:latin typeface="Selawik Light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Exporting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 </a:t>
            </a: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names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 with </a:t>
            </a: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scores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 to </a:t>
            </a:r>
            <a:r>
              <a:rPr lang="pl-PL" sz="3200" err="1">
                <a:solidFill>
                  <a:schemeClr val="bg1"/>
                </a:solidFill>
                <a:latin typeface="Selawik Light"/>
                <a:cs typeface="Courier New"/>
              </a:rPr>
              <a:t>external</a:t>
            </a:r>
            <a:r>
              <a:rPr lang="pl-PL" sz="3200" dirty="0">
                <a:solidFill>
                  <a:schemeClr val="bg1"/>
                </a:solidFill>
                <a:latin typeface="Selawik Light"/>
                <a:cs typeface="Courier New"/>
              </a:rPr>
              <a:t> file</a:t>
            </a:r>
          </a:p>
          <a:p>
            <a:pPr marL="285750" indent="-285750">
              <a:buFont typeface="Arial"/>
              <a:buChar char="•"/>
            </a:pPr>
            <a:endParaRPr lang="pl-PL" sz="3200" dirty="0">
              <a:solidFill>
                <a:schemeClr val="bg1"/>
              </a:solidFill>
              <a:latin typeface="Selawik Light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pl-PL" sz="3200">
                <a:solidFill>
                  <a:schemeClr val="bg1"/>
                </a:solidFill>
                <a:latin typeface="Selawik Light"/>
                <a:cs typeface="Courier New"/>
              </a:rPr>
              <a:t>Added help files containing rules of the game and list of possible figures</a:t>
            </a:r>
            <a:endParaRPr lang="pl-PL" sz="3200" dirty="0">
              <a:solidFill>
                <a:schemeClr val="bg1"/>
              </a:solidFill>
              <a:latin typeface="Selawik Light"/>
              <a:cs typeface="Courier New"/>
            </a:endParaRPr>
          </a:p>
        </p:txBody>
      </p:sp>
      <p:pic>
        <p:nvPicPr>
          <p:cNvPr id="5" name="Obraz 5" descr="Obraz zawierający zegar&#10;&#10;Opis wygenerowany przy bardzo wysokim poziomie pewności">
            <a:extLst>
              <a:ext uri="{FF2B5EF4-FFF2-40B4-BE49-F238E27FC236}">
                <a16:creationId xmlns:a16="http://schemas.microsoft.com/office/drawing/2014/main" id="{3A4D9751-F01A-4BC4-A526-8D1DD5636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068" y="3246211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0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64A6B4D1-9538-48F4-83FF-FE13B935E2AB}"/>
              </a:ext>
            </a:extLst>
          </p:cNvPr>
          <p:cNvSpPr txBox="1"/>
          <p:nvPr/>
        </p:nvSpPr>
        <p:spPr>
          <a:xfrm>
            <a:off x="2847975" y="2733675"/>
            <a:ext cx="100965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>
                <a:solidFill>
                  <a:schemeClr val="bg1"/>
                </a:solidFill>
                <a:latin typeface="Selawik Light"/>
                <a:cs typeface="Calibri"/>
              </a:rPr>
              <a:t>How our work looked like?</a:t>
            </a:r>
          </a:p>
        </p:txBody>
      </p:sp>
    </p:spTree>
    <p:extLst>
      <p:ext uri="{BB962C8B-B14F-4D97-AF65-F5344CB8AC3E}">
        <p14:creationId xmlns:p14="http://schemas.microsoft.com/office/powerpoint/2010/main" val="857403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94F33AD3-6380-4787-BE0A-2B48E71CFD0A}"/>
              </a:ext>
            </a:extLst>
          </p:cNvPr>
          <p:cNvSpPr txBox="1"/>
          <p:nvPr/>
        </p:nvSpPr>
        <p:spPr>
          <a:xfrm>
            <a:off x="5172075" y="2895600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4400">
                <a:solidFill>
                  <a:schemeClr val="bg1"/>
                </a:solidFill>
                <a:latin typeface="Selawik Light"/>
                <a:cs typeface="Calibri Light"/>
              </a:rPr>
              <a:t>Well....</a:t>
            </a:r>
          </a:p>
        </p:txBody>
      </p:sp>
    </p:spTree>
    <p:extLst>
      <p:ext uri="{BB962C8B-B14F-4D97-AF65-F5344CB8AC3E}">
        <p14:creationId xmlns:p14="http://schemas.microsoft.com/office/powerpoint/2010/main" val="240044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4" descr="Obraz zawierający tekst&#10;&#10;Opis wygenerowany przy bardzo wysokim poziomie pewności">
            <a:extLst>
              <a:ext uri="{FF2B5EF4-FFF2-40B4-BE49-F238E27FC236}">
                <a16:creationId xmlns:a16="http://schemas.microsoft.com/office/drawing/2014/main" id="{7F01AB4A-7A36-44D3-80ED-E6ACCBE22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6772275" cy="6829425"/>
          </a:xfrm>
          <a:prstGeom prst="rect">
            <a:avLst/>
          </a:prstGeom>
        </p:spPr>
      </p:pic>
      <p:pic>
        <p:nvPicPr>
          <p:cNvPr id="6" name="Obraz 6" descr="Obraz zawierający tekst, tablica suchościerna&#10;&#10;Opis wygenerowany przy bardzo wysokim poziomie pewności">
            <a:extLst>
              <a:ext uri="{FF2B5EF4-FFF2-40B4-BE49-F238E27FC236}">
                <a16:creationId xmlns:a16="http://schemas.microsoft.com/office/drawing/2014/main" id="{BD105194-95EE-4810-933F-ADF5BABA3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71432" y="710369"/>
            <a:ext cx="6829425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286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BDF0F59-F588-4A54-9BD1-77568DC83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l-PL" b="1">
                <a:solidFill>
                  <a:schemeClr val="bg1"/>
                </a:solidFill>
                <a:latin typeface="Selawik Light"/>
                <a:cs typeface="Calibri Light"/>
              </a:rPr>
              <a:t>Tools</a:t>
            </a:r>
          </a:p>
        </p:txBody>
      </p:sp>
      <p:pic>
        <p:nvPicPr>
          <p:cNvPr id="5" name="Obraz 5" descr="Obraz zawierający koszula&#10;&#10;Opis wygenerowany przy bardzo wysokim poziomie pewności">
            <a:extLst>
              <a:ext uri="{FF2B5EF4-FFF2-40B4-BE49-F238E27FC236}">
                <a16:creationId xmlns:a16="http://schemas.microsoft.com/office/drawing/2014/main" id="{0EE48FF4-4D74-4A9D-82EC-8D107E6D2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038350"/>
            <a:ext cx="3429000" cy="3429000"/>
          </a:xfrm>
          <a:prstGeom prst="rect">
            <a:avLst/>
          </a:prstGeom>
        </p:spPr>
      </p:pic>
      <p:pic>
        <p:nvPicPr>
          <p:cNvPr id="7" name="Obraz 7" descr="Obraz zawierający rysunek&#10;&#10;Opis wygenerowany przy bardzo wysokim poziomie pewności">
            <a:extLst>
              <a:ext uri="{FF2B5EF4-FFF2-40B4-BE49-F238E27FC236}">
                <a16:creationId xmlns:a16="http://schemas.microsoft.com/office/drawing/2014/main" id="{72892073-7656-41AD-8663-000677893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350" y="2162175"/>
            <a:ext cx="3181350" cy="3181350"/>
          </a:xfrm>
          <a:prstGeom prst="rect">
            <a:avLst/>
          </a:prstGeom>
        </p:spPr>
      </p:pic>
      <p:pic>
        <p:nvPicPr>
          <p:cNvPr id="15" name="Obraz 15" descr="Obraz zawierający zegar, znak, rysunek&#10;&#10;Opis wygenerowany przy bardzo wysokim poziomie pewności">
            <a:extLst>
              <a:ext uri="{FF2B5EF4-FFF2-40B4-BE49-F238E27FC236}">
                <a16:creationId xmlns:a16="http://schemas.microsoft.com/office/drawing/2014/main" id="{CE4F3E6A-E4B5-4F70-8B76-61568D9ADD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7700" y="2038350"/>
            <a:ext cx="3609975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901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185D69-FF9C-4589-860F-694C9BD02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b="1">
                <a:solidFill>
                  <a:schemeClr val="bg1"/>
                </a:solidFill>
                <a:latin typeface="Selawik Light"/>
                <a:cs typeface="Calibri Light"/>
              </a:rPr>
              <a:t>Flowchart   - Game logic 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50BD400-0D69-42E4-B921-C7E7C6A6BA72}"/>
              </a:ext>
            </a:extLst>
          </p:cNvPr>
          <p:cNvSpPr/>
          <p:nvPr/>
        </p:nvSpPr>
        <p:spPr>
          <a:xfrm>
            <a:off x="838200" y="2252209"/>
            <a:ext cx="10654393" cy="2353582"/>
          </a:xfrm>
          <a:prstGeom prst="round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6C7E84-68CE-4A81-8A6A-5799861B7D26}"/>
              </a:ext>
            </a:extLst>
          </p:cNvPr>
          <p:cNvSpPr/>
          <p:nvPr/>
        </p:nvSpPr>
        <p:spPr>
          <a:xfrm>
            <a:off x="2853701" y="2321731"/>
            <a:ext cx="63308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2800" b="1" dirty="0"/>
              <a:t>Main Module – Game engine/ game logic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5F7C8E3-FE2F-4BB1-A0A6-2BAFC863FB88}"/>
              </a:ext>
            </a:extLst>
          </p:cNvPr>
          <p:cNvSpPr/>
          <p:nvPr/>
        </p:nvSpPr>
        <p:spPr>
          <a:xfrm>
            <a:off x="1051625" y="2966710"/>
            <a:ext cx="2948876" cy="1255712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BA61BA-37A0-4DDC-85AC-9BA3564FC0FF}"/>
              </a:ext>
            </a:extLst>
          </p:cNvPr>
          <p:cNvSpPr/>
          <p:nvPr/>
        </p:nvSpPr>
        <p:spPr>
          <a:xfrm>
            <a:off x="4506478" y="2974874"/>
            <a:ext cx="2948876" cy="1255712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3CB6B74-27DC-4629-8078-9A34884E549B}"/>
              </a:ext>
            </a:extLst>
          </p:cNvPr>
          <p:cNvSpPr/>
          <p:nvPr/>
        </p:nvSpPr>
        <p:spPr>
          <a:xfrm>
            <a:off x="7961331" y="2966710"/>
            <a:ext cx="2948876" cy="1255712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E0E171-4642-47A6-B710-8490C7EA4800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000501" y="3594566"/>
            <a:ext cx="505977" cy="8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10A0E9A-8D87-4CF4-A597-DA1A0D814C1D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7455354" y="3594566"/>
            <a:ext cx="505977" cy="8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80F96302-029A-44F4-A94D-05D2530F94EC}"/>
              </a:ext>
            </a:extLst>
          </p:cNvPr>
          <p:cNvSpPr/>
          <p:nvPr/>
        </p:nvSpPr>
        <p:spPr>
          <a:xfrm>
            <a:off x="1520095" y="3365548"/>
            <a:ext cx="18980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dirty="0"/>
              <a:t>Game preparation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9F7B461-53A6-420B-B949-FA86DC0B6565}"/>
              </a:ext>
            </a:extLst>
          </p:cNvPr>
          <p:cNvSpPr/>
          <p:nvPr/>
        </p:nvSpPr>
        <p:spPr>
          <a:xfrm>
            <a:off x="5389653" y="3344206"/>
            <a:ext cx="1258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dirty="0"/>
              <a:t>Game cycle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0A9B73-0F2D-4D21-9F64-8DE5BE01DD5B}"/>
              </a:ext>
            </a:extLst>
          </p:cNvPr>
          <p:cNvSpPr/>
          <p:nvPr/>
        </p:nvSpPr>
        <p:spPr>
          <a:xfrm>
            <a:off x="8848417" y="3365548"/>
            <a:ext cx="1251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dirty="0"/>
              <a:t>Finalization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5744B87-D9CE-4CC2-8356-826C19BC0708}"/>
              </a:ext>
            </a:extLst>
          </p:cNvPr>
          <p:cNvSpPr/>
          <p:nvPr/>
        </p:nvSpPr>
        <p:spPr>
          <a:xfrm>
            <a:off x="838200" y="4781488"/>
            <a:ext cx="10654393" cy="1515143"/>
          </a:xfrm>
          <a:prstGeom prst="round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E588A3B-9571-4F36-9D27-EDA5798AE836}"/>
              </a:ext>
            </a:extLst>
          </p:cNvPr>
          <p:cNvSpPr/>
          <p:nvPr/>
        </p:nvSpPr>
        <p:spPr>
          <a:xfrm>
            <a:off x="4777615" y="4768233"/>
            <a:ext cx="27755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2800" b="1" dirty="0"/>
              <a:t>External modules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CE32791-571A-4C5E-BFEC-80177A943725}"/>
              </a:ext>
            </a:extLst>
          </p:cNvPr>
          <p:cNvSpPr/>
          <p:nvPr/>
        </p:nvSpPr>
        <p:spPr>
          <a:xfrm>
            <a:off x="1208309" y="5200218"/>
            <a:ext cx="3673933" cy="977651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9E2FFA4D-D0EA-4A9B-94CF-9CA024669DCC}"/>
              </a:ext>
            </a:extLst>
          </p:cNvPr>
          <p:cNvSpPr/>
          <p:nvPr/>
        </p:nvSpPr>
        <p:spPr>
          <a:xfrm>
            <a:off x="7758772" y="5135913"/>
            <a:ext cx="3427654" cy="977651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8F13392-3050-4D89-83E8-EADF5B1751B4}"/>
              </a:ext>
            </a:extLst>
          </p:cNvPr>
          <p:cNvSpPr/>
          <p:nvPr/>
        </p:nvSpPr>
        <p:spPr>
          <a:xfrm>
            <a:off x="2177317" y="5167312"/>
            <a:ext cx="14896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dirty="0"/>
              <a:t>Game pattern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463B364-04CB-4063-9614-70AEF1D7B892}"/>
              </a:ext>
            </a:extLst>
          </p:cNvPr>
          <p:cNvSpPr/>
          <p:nvPr/>
        </p:nvSpPr>
        <p:spPr>
          <a:xfrm>
            <a:off x="9284887" y="5167248"/>
            <a:ext cx="3754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dirty="0"/>
              <a:t>AI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8AD91A6C-6DE3-471D-B3A7-2EB7DF64BC95}"/>
              </a:ext>
            </a:extLst>
          </p:cNvPr>
          <p:cNvSpPr/>
          <p:nvPr/>
        </p:nvSpPr>
        <p:spPr>
          <a:xfrm>
            <a:off x="1352546" y="5564995"/>
            <a:ext cx="974276" cy="407801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>
                <a:solidFill>
                  <a:schemeClr val="tx1"/>
                </a:solidFill>
              </a:rPr>
              <a:t>functions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E7F63A3-4FFD-4A21-8B70-923B406341ED}"/>
              </a:ext>
            </a:extLst>
          </p:cNvPr>
          <p:cNvSpPr/>
          <p:nvPr/>
        </p:nvSpPr>
        <p:spPr>
          <a:xfrm>
            <a:off x="2443839" y="5564994"/>
            <a:ext cx="1123954" cy="407801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>
                <a:solidFill>
                  <a:schemeClr val="tx1"/>
                </a:solidFill>
              </a:rPr>
              <a:t>dictionaries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8A4D810-756B-4882-8A38-8641BA7BE260}"/>
              </a:ext>
            </a:extLst>
          </p:cNvPr>
          <p:cNvSpPr/>
          <p:nvPr/>
        </p:nvSpPr>
        <p:spPr>
          <a:xfrm>
            <a:off x="3666957" y="5557485"/>
            <a:ext cx="1123954" cy="407801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080ED26B-D530-43FD-A9C3-B3B33820BD4E}"/>
              </a:ext>
            </a:extLst>
          </p:cNvPr>
          <p:cNvSpPr/>
          <p:nvPr/>
        </p:nvSpPr>
        <p:spPr>
          <a:xfrm>
            <a:off x="7859635" y="5534701"/>
            <a:ext cx="1123954" cy="407801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>
                <a:solidFill>
                  <a:schemeClr val="tx1"/>
                </a:solidFill>
              </a:rPr>
              <a:t>probability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4E5590E-E258-4F2F-9E8A-0CEC1AA92659}"/>
              </a:ext>
            </a:extLst>
          </p:cNvPr>
          <p:cNvSpPr/>
          <p:nvPr/>
        </p:nvSpPr>
        <p:spPr>
          <a:xfrm>
            <a:off x="9786253" y="5557484"/>
            <a:ext cx="1123954" cy="407801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>
                <a:solidFill>
                  <a:schemeClr val="tx1"/>
                </a:solidFill>
              </a:rPr>
              <a:t>decisions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E9573AF-78A1-4788-89D4-200FCB5A3002}"/>
              </a:ext>
            </a:extLst>
          </p:cNvPr>
          <p:cNvCxnSpPr>
            <a:cxnSpLocks/>
          </p:cNvCxnSpPr>
          <p:nvPr/>
        </p:nvCxnSpPr>
        <p:spPr>
          <a:xfrm flipV="1">
            <a:off x="2922137" y="4230586"/>
            <a:ext cx="0" cy="9696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B84489A-5B51-4179-A87C-B41430E5E81E}"/>
              </a:ext>
            </a:extLst>
          </p:cNvPr>
          <p:cNvCxnSpPr>
            <a:cxnSpLocks/>
          </p:cNvCxnSpPr>
          <p:nvPr/>
        </p:nvCxnSpPr>
        <p:spPr>
          <a:xfrm flipV="1">
            <a:off x="4705217" y="4241954"/>
            <a:ext cx="0" cy="9696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B236027-9C7A-4F18-8566-06C23B899917}"/>
              </a:ext>
            </a:extLst>
          </p:cNvPr>
          <p:cNvCxnSpPr>
            <a:cxnSpLocks/>
          </p:cNvCxnSpPr>
          <p:nvPr/>
        </p:nvCxnSpPr>
        <p:spPr>
          <a:xfrm flipH="1" flipV="1">
            <a:off x="7284720" y="4241954"/>
            <a:ext cx="574915" cy="97294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388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 animBg="1"/>
      <p:bldP spid="8" grpId="0" animBg="1"/>
      <p:bldP spid="21" grpId="0"/>
      <p:bldP spid="22" grpId="0"/>
      <p:bldP spid="23" grpId="0"/>
      <p:bldP spid="25" grpId="0" animBg="1"/>
      <p:bldP spid="26" grpId="0"/>
      <p:bldP spid="27" grpId="0" animBg="1"/>
      <p:bldP spid="28" grpId="0" animBg="1"/>
      <p:bldP spid="29" grpId="0"/>
      <p:bldP spid="31" grpId="0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E3D03B3-EF92-46F0-816F-298A88BFA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2069"/>
          </a:xfrm>
        </p:spPr>
        <p:txBody>
          <a:bodyPr/>
          <a:lstStyle/>
          <a:p>
            <a:pPr algn="ctr"/>
            <a:r>
              <a:rPr lang="pl-PL" b="1" dirty="0">
                <a:solidFill>
                  <a:schemeClr val="bg1"/>
                </a:solidFill>
                <a:latin typeface="Selawik Light"/>
                <a:ea typeface="+mj-lt"/>
                <a:cs typeface="+mj-lt"/>
              </a:rPr>
              <a:t>Flowchart   - Game logic </a:t>
            </a:r>
            <a:endParaRPr lang="pl-PL" dirty="0">
              <a:solidFill>
                <a:schemeClr val="bg1"/>
              </a:solidFill>
              <a:latin typeface="Selawik Light"/>
              <a:ea typeface="+mj-lt"/>
              <a:cs typeface="+mj-lt"/>
            </a:endParaRPr>
          </a:p>
        </p:txBody>
      </p:sp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5C90C5D4-C55C-406D-8C10-622B291EC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966582"/>
            <a:ext cx="11868765" cy="480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9B2744-2E19-4669-A1A7-9B11D3FFD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33450"/>
          </a:xfrm>
        </p:spPr>
        <p:txBody>
          <a:bodyPr/>
          <a:lstStyle/>
          <a:p>
            <a:pPr algn="ctr"/>
            <a:r>
              <a:rPr lang="pl-PL" b="1" dirty="0">
                <a:solidFill>
                  <a:schemeClr val="bg1"/>
                </a:solidFill>
                <a:latin typeface="Selawik Light"/>
                <a:ea typeface="+mj-lt"/>
                <a:cs typeface="+mj-lt"/>
              </a:rPr>
              <a:t>Flowchart   - Game logic </a:t>
            </a:r>
            <a:endParaRPr lang="pl-PL" dirty="0">
              <a:solidFill>
                <a:schemeClr val="bg1"/>
              </a:solidFill>
              <a:latin typeface="Selawik Light"/>
              <a:ea typeface="+mj-lt"/>
              <a:cs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44D8C2-BB5C-4ED5-A5BA-DAEF822F3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33451"/>
            <a:ext cx="3869884" cy="56483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B32DA3-BC29-4D22-BC6B-209E0B0C7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084" y="1595438"/>
            <a:ext cx="517207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1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87</Words>
  <Application>Microsoft Office PowerPoint</Application>
  <PresentationFormat>Widescreen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Arial,Sans-Serif</vt:lpstr>
      <vt:lpstr>Calibri</vt:lpstr>
      <vt:lpstr>Calibri Light</vt:lpstr>
      <vt:lpstr>Selawik Light</vt:lpstr>
      <vt:lpstr>Office Theme</vt:lpstr>
      <vt:lpstr>Dice Poker</vt:lpstr>
      <vt:lpstr>What's new?</vt:lpstr>
      <vt:lpstr>PowerPoint Presentation</vt:lpstr>
      <vt:lpstr>PowerPoint Presentation</vt:lpstr>
      <vt:lpstr>PowerPoint Presentation</vt:lpstr>
      <vt:lpstr>Tools</vt:lpstr>
      <vt:lpstr>Flowchart   - Game logic </vt:lpstr>
      <vt:lpstr>Flowchart   - Game logic </vt:lpstr>
      <vt:lpstr>Flowchart   - Game logic </vt:lpstr>
      <vt:lpstr>Artificial Intelligence in Dice Poker</vt:lpstr>
      <vt:lpstr>OUR GITHUBS AND CONTACT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Milczarski, Rafal</dc:creator>
  <cp:lastModifiedBy>Milczarski, Rafal</cp:lastModifiedBy>
  <cp:revision>408</cp:revision>
  <dcterms:created xsi:type="dcterms:W3CDTF">2020-01-23T09:21:13Z</dcterms:created>
  <dcterms:modified xsi:type="dcterms:W3CDTF">2020-01-23T16:44:49Z</dcterms:modified>
</cp:coreProperties>
</file>

<file path=docProps/thumbnail.jpeg>
</file>